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Cioccolanti" initials="LC" lastIdx="1" clrIdx="0">
    <p:extLst>
      <p:ext uri="{19B8F6BF-5375-455C-9EA6-DF929625EA0E}">
        <p15:presenceInfo xmlns:p15="http://schemas.microsoft.com/office/powerpoint/2012/main" userId="911f9ecb642253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 autoAdjust="0"/>
    <p:restoredTop sz="89433" autoAdjust="0"/>
  </p:normalViewPr>
  <p:slideViewPr>
    <p:cSldViewPr snapToGrid="0">
      <p:cViewPr>
        <p:scale>
          <a:sx n="80" d="100"/>
          <a:sy n="80" d="100"/>
        </p:scale>
        <p:origin x="69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B82F-9823-4BFE-A8D6-3F6772679E02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6DD55-2BA3-42EE-A100-CAA52487CB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17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Organisation</a:t>
            </a:r>
            <a:r>
              <a:rPr lang="it-IT" dirty="0"/>
              <a:t> activities by </a:t>
            </a:r>
            <a:r>
              <a:rPr lang="it-IT" dirty="0" err="1"/>
              <a:t>sector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06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qualifications</a:t>
            </a:r>
            <a:r>
              <a:rPr lang="it-IT" dirty="0"/>
              <a:t> </a:t>
            </a:r>
            <a:r>
              <a:rPr lang="it-IT" dirty="0" err="1"/>
              <a:t>generally</a:t>
            </a:r>
            <a:r>
              <a:rPr lang="it-IT" dirty="0"/>
              <a:t> ad with </a:t>
            </a:r>
            <a:r>
              <a:rPr lang="it-IT" dirty="0" err="1"/>
              <a:t>respect</a:t>
            </a:r>
            <a:r>
              <a:rPr lang="it-IT" dirty="0"/>
              <a:t> to the TPS </a:t>
            </a:r>
            <a:r>
              <a:rPr lang="it-IT" dirty="0" err="1"/>
              <a:t>sector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6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TPS </a:t>
            </a:r>
            <a:r>
              <a:rPr lang="it-IT" dirty="0" err="1"/>
              <a:t>subfield</a:t>
            </a:r>
            <a:r>
              <a:rPr lang="it-IT" dirty="0"/>
              <a:t> of knowledge of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employees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08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Preferences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</a:t>
            </a:r>
            <a:r>
              <a:rPr lang="it-IT" dirty="0" err="1"/>
              <a:t>hiring</a:t>
            </a:r>
            <a:r>
              <a:rPr lang="it-IT" dirty="0"/>
              <a:t> of new </a:t>
            </a:r>
            <a:r>
              <a:rPr lang="it-IT" dirty="0" err="1"/>
              <a:t>graduates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2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Desidered</a:t>
            </a:r>
            <a:r>
              <a:rPr lang="it-IT" dirty="0"/>
              <a:t> TPS </a:t>
            </a:r>
            <a:r>
              <a:rPr lang="it-IT" dirty="0" err="1"/>
              <a:t>kowledge</a:t>
            </a:r>
            <a:r>
              <a:rPr lang="it-IT" dirty="0"/>
              <a:t> in future </a:t>
            </a:r>
            <a:r>
              <a:rPr lang="it-IT" dirty="0" err="1"/>
              <a:t>employees</a:t>
            </a:r>
            <a:r>
              <a:rPr lang="it-IT" dirty="0"/>
              <a:t>, more or </a:t>
            </a:r>
            <a:r>
              <a:rPr lang="it-IT" dirty="0" err="1"/>
              <a:t>less</a:t>
            </a:r>
            <a:r>
              <a:rPr lang="it-IT" dirty="0"/>
              <a:t> in line with the </a:t>
            </a:r>
            <a:r>
              <a:rPr lang="it-IT" dirty="0" err="1"/>
              <a:t>actual</a:t>
            </a:r>
            <a:r>
              <a:rPr lang="it-IT" dirty="0"/>
              <a:t> knowledge </a:t>
            </a:r>
            <a:r>
              <a:rPr lang="it-IT" dirty="0" err="1"/>
              <a:t>subfields</a:t>
            </a:r>
            <a:r>
              <a:rPr lang="it-IT" dirty="0"/>
              <a:t>:</a:t>
            </a:r>
          </a:p>
          <a:p>
            <a:r>
              <a:rPr lang="it-IT" dirty="0"/>
              <a:t>+ ICE</a:t>
            </a:r>
          </a:p>
          <a:p>
            <a:r>
              <a:rPr lang="it-IT" dirty="0"/>
              <a:t>+ Control &amp; </a:t>
            </a:r>
            <a:r>
              <a:rPr lang="it-IT" dirty="0" err="1"/>
              <a:t>automation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26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Demanded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for TPS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12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Desired</a:t>
            </a:r>
            <a:r>
              <a:rPr lang="it-IT" dirty="0"/>
              <a:t> expertise in new </a:t>
            </a:r>
            <a:r>
              <a:rPr lang="it-IT" dirty="0" err="1"/>
              <a:t>graduates</a:t>
            </a:r>
            <a:r>
              <a:rPr lang="it-IT" dirty="0"/>
              <a:t>, one can </a:t>
            </a:r>
            <a:r>
              <a:rPr lang="it-IT" dirty="0" err="1"/>
              <a:t>see</a:t>
            </a:r>
            <a:r>
              <a:rPr lang="it-IT" dirty="0"/>
              <a:t> the </a:t>
            </a:r>
            <a:r>
              <a:rPr lang="it-IT" dirty="0" err="1"/>
              <a:t>interest</a:t>
            </a:r>
            <a:r>
              <a:rPr lang="it-IT" dirty="0"/>
              <a:t> </a:t>
            </a:r>
            <a:r>
              <a:rPr lang="it-IT" dirty="0" err="1"/>
              <a:t>towards</a:t>
            </a:r>
            <a:r>
              <a:rPr lang="it-IT" dirty="0"/>
              <a:t> «new» skills:</a:t>
            </a:r>
          </a:p>
          <a:p>
            <a:r>
              <a:rPr lang="it-IT" dirty="0"/>
              <a:t>+ controls</a:t>
            </a:r>
          </a:p>
          <a:p>
            <a:r>
              <a:rPr lang="it-IT" dirty="0"/>
              <a:t>+ </a:t>
            </a:r>
            <a:r>
              <a:rPr lang="it-IT" dirty="0" err="1"/>
              <a:t>modeling</a:t>
            </a:r>
            <a:r>
              <a:rPr lang="it-IT" dirty="0"/>
              <a:t> and </a:t>
            </a:r>
            <a:r>
              <a:rPr lang="it-IT" dirty="0" err="1"/>
              <a:t>simulation</a:t>
            </a:r>
            <a:endParaRPr lang="it-IT" dirty="0"/>
          </a:p>
          <a:p>
            <a:r>
              <a:rPr lang="it-IT" dirty="0"/>
              <a:t>+ data </a:t>
            </a:r>
            <a:r>
              <a:rPr lang="it-IT" dirty="0" err="1"/>
              <a:t>analysis</a:t>
            </a:r>
            <a:r>
              <a:rPr lang="it-IT" dirty="0"/>
              <a:t> and </a:t>
            </a:r>
            <a:r>
              <a:rPr lang="it-IT" dirty="0" err="1"/>
              <a:t>predictive</a:t>
            </a:r>
            <a:r>
              <a:rPr lang="it-IT" dirty="0"/>
              <a:t> </a:t>
            </a:r>
            <a:r>
              <a:rPr lang="it-IT" dirty="0" err="1"/>
              <a:t>maintenance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54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Challenges to be </a:t>
            </a:r>
            <a:r>
              <a:rPr lang="it-IT" dirty="0" err="1"/>
              <a:t>considered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imminnent</a:t>
            </a:r>
            <a:r>
              <a:rPr lang="it-IT" dirty="0"/>
              <a:t> and </a:t>
            </a:r>
            <a:r>
              <a:rPr lang="it-IT" dirty="0" err="1"/>
              <a:t>impactful</a:t>
            </a:r>
            <a:r>
              <a:rPr lang="it-IT" dirty="0"/>
              <a:t> by the </a:t>
            </a:r>
            <a:r>
              <a:rPr lang="it-IT" dirty="0" err="1"/>
              <a:t>industries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6DD55-2BA3-42EE-A100-CAA52487CBD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95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9B226-36AE-43DC-A567-438353C1B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78E8E3-4A8B-4A41-BFBD-AC770116F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DECE8A-4C49-411C-8F99-B0D65013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8F855F-7F15-4814-A061-DC5FB2B5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CAD940-669F-408B-B0EE-5CC41512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49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F8510-4FC2-4862-95EC-F470D831D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D6BAAE-A380-4F04-A95C-14C204EF7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3EAA30-FB54-4514-A015-13BBCA0B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31F016-DADC-42AE-A0E6-6194DF30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3B6FEC-4381-4B48-B48C-392433FC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87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543079-5E04-444D-A3B1-EA3F7DC25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912164-1DF6-4498-B7D8-EA0FEF8F6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6CBC9E-165A-41BA-B949-11A2C4F7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57B590-99C3-48A5-B7B7-C815445F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A8E65-DB23-4BB8-8DAB-8F2E3776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6DD68-027E-4312-B8A8-4A9978CB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80FBB8-C2A4-4DC5-940D-78557AE0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1E5986-8C6E-4FEE-87F8-0A27DE74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93529A-612B-4590-94C8-546F4A82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476EE0-BD2E-4C6F-A549-CE31095D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5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55CDA9-7880-4EBC-80F6-1D7AA547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F619D1-F63B-407E-9484-F54D7639E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C8D7EA-6FBF-462A-9979-9884DAEE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897036-A285-4C36-B756-24DA6F33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A3DC6C-C6CC-4D30-9065-3FA3BBC0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53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D4874-CE9C-4BE0-9FE9-8DB82355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CB10B-D3F8-42C4-B95A-B365CD69A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77920E-BD94-4CB2-9754-93720EE0A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97BC63-ADE6-4259-9250-DAD99125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F911CC-D0B4-4A83-9985-E32AFAAA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A24CA1-A391-4377-A2F4-35418462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20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4FAC3E-409D-4662-91E2-8B61B9A6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E27787-A95C-467D-B02A-75F2F480F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CC02DE-9D79-4343-9081-2633D46C8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C5B2B5-4E40-4551-AC76-7D8E36538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610D38-772A-4448-A48C-6466B9B87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69EDB4-CCEA-4683-AF3F-0C6ADE64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364D45E-DA9B-4DB8-9164-160DD6E3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AEBBFC-747A-4FBD-AB6A-D94E90A8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5FD31-9CA0-4C56-A3A9-8061FBF8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4607E0-568A-45C2-B374-677EDBA5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D40B8B-9184-489F-AFEA-34000B1C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04BBE1-1CBF-43ED-BEB7-94B2014F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49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5A04DD-147D-4616-B558-82CD2123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E2753B-18B9-461B-83C8-4BFBFA5F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22057E-7087-40AD-90C9-F402406B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6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FD7823-0C13-434C-89F9-6D8CD679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DFAE1-8168-4FD9-A85C-4B7C2D72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6125E-7188-4857-BFCF-5390DA97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B67BD3-752E-484E-A24C-6C0310F3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F9B43F-B6E4-43D1-9F78-D162B7DB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22276E-F934-444A-8400-566E41FD9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7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FBC6CC-B9EA-49F4-9BF3-6537E1429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00AFAA-56E2-4CA0-9570-67083C4F4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17C5A0-A6C8-43CE-837A-9A5D565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114F94-F218-4788-ABDD-C947DB21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5A2BCA-7EB5-4259-ABE2-36AD9F67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11D087-4ADD-4582-A4A6-A44BC898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09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00198D-CC22-406C-9141-8246E5FE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F52A45-A8A9-41FE-BEAA-24A60D826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0240B0-1AF8-4D1C-9CD3-CBE11CC29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0FD84-C6D7-4AFA-9A9E-15FC2C719436}" type="datetimeFigureOut">
              <a:rPr lang="it-IT" smtClean="0"/>
              <a:t>02/10/2019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94F2C-B98C-4039-A9E3-916E024DF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D6D736-7E60-4C84-A12D-1FA86BC84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7DF7-1EA7-4D38-8BE3-D414A7DDD9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0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siaxis.e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asiaxis.eu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://www.asiaxis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mailto:g.comodi@staff.univpm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iaxis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png"/><Relationship Id="rId7" Type="http://schemas.openxmlformats.org/officeDocument/2006/relationships/hyperlink" Target="http://www.asiaxis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E5D7B-E791-48F6-BDB6-B305B4279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454"/>
            <a:ext cx="9144000" cy="2387600"/>
          </a:xfrm>
        </p:spPr>
        <p:txBody>
          <a:bodyPr>
            <a:noAutofit/>
          </a:bodyPr>
          <a:lstStyle/>
          <a:p>
            <a:r>
              <a:rPr lang="en-GB" alt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Analysis of the labour market and training needs in the field of Thermal Power Systems (TPS) for cleaner environment: evidences from the ASIAXIS Erasmus+ Project</a:t>
            </a:r>
            <a:endParaRPr lang="it-IT" alt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670EDB2-BB65-4AC8-81EB-38A79761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8499349" y="171400"/>
            <a:ext cx="3505164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272EC4AA-8F22-40C4-86E6-778214C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6"/>
            <a:ext cx="3980016" cy="86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7E288F-7B7A-422C-9647-2BBC2F4C980A}"/>
              </a:ext>
            </a:extLst>
          </p:cNvPr>
          <p:cNvSpPr txBox="1"/>
          <p:nvPr/>
        </p:nvSpPr>
        <p:spPr>
          <a:xfrm>
            <a:off x="250720" y="1122971"/>
            <a:ext cx="43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Grant number:585849-EPP-1-2017-1-UK-EPPKA2-CBHE-JP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427002-63E6-4568-A9D0-28AA15C2AD92}"/>
              </a:ext>
            </a:extLst>
          </p:cNvPr>
          <p:cNvSpPr txBox="1"/>
          <p:nvPr/>
        </p:nvSpPr>
        <p:spPr>
          <a:xfrm>
            <a:off x="4748448" y="993746"/>
            <a:ext cx="236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4"/>
              </a:rPr>
              <a:t>www.asiaxis.eu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48C8D32-98C4-42FB-9139-CE41FD7B2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662" y="5100761"/>
            <a:ext cx="9261801" cy="1717915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10A069-8B67-4F6A-B10D-DD4499C5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13" y="279401"/>
            <a:ext cx="3252530" cy="82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88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17ADA8-CA5D-44D6-A984-75B9DCCA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89BAD8A4-6CDC-425D-A629-6021B3841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4C80AF6-9C5A-4262-899F-A55C36E5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1750F70B-60A5-48BF-A0E9-95FC2342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06E5E0-735B-496A-B26C-D514C3FC0D60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D55E0CC6-F92C-410E-884B-7AD38CD0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484380"/>
            <a:ext cx="57816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9C6C70-726C-4611-B466-870EBDDB01A6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4/8</a:t>
            </a:r>
          </a:p>
        </p:txBody>
      </p:sp>
    </p:spTree>
    <p:extLst>
      <p:ext uri="{BB962C8B-B14F-4D97-AF65-F5344CB8AC3E}">
        <p14:creationId xmlns:p14="http://schemas.microsoft.com/office/powerpoint/2010/main" val="250707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4AD2F-BC03-4392-AD27-01D7CEFF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6F11889-9B0D-42E5-ABD4-F889AB60C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F981F31F-68A5-49ED-9AD6-C3E3ADAAE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CFCA0591-E2B1-4050-A801-8EAD5285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7EDD5E-0E93-4B6A-8BBF-C0AECA2FC85D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692DD9F1-AC00-446C-9CC6-50EC8149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9" y="1040679"/>
            <a:ext cx="9764993" cy="54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A6436F-6DA9-4B79-B2C4-9AE84E59E547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5/8</a:t>
            </a:r>
          </a:p>
        </p:txBody>
      </p:sp>
    </p:spTree>
    <p:extLst>
      <p:ext uri="{BB962C8B-B14F-4D97-AF65-F5344CB8AC3E}">
        <p14:creationId xmlns:p14="http://schemas.microsoft.com/office/powerpoint/2010/main" val="56350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21A8D-7915-4065-ABBF-B284019B5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3EFDB5-5446-45BC-AB29-E32147A4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71006F5-A9CF-4738-9AFE-E6DA2AC5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E957A05E-FCFA-4ED1-8158-2550E7F3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D4355E-C8F0-4CA1-A233-7604F7F8C286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B5FCEFA6-145C-48A0-91B6-B9A394D7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11" y="1108168"/>
            <a:ext cx="8668777" cy="567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912B96-B452-480E-B204-4DCBBAA937DC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6/8</a:t>
            </a:r>
          </a:p>
        </p:txBody>
      </p:sp>
    </p:spTree>
    <p:extLst>
      <p:ext uri="{BB962C8B-B14F-4D97-AF65-F5344CB8AC3E}">
        <p14:creationId xmlns:p14="http://schemas.microsoft.com/office/powerpoint/2010/main" val="57429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244AD-1440-4FD1-9C79-7C0F4FF5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E40616E-AAF8-44BC-904B-DA4E6FC5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ABC0DC09-84FC-4A5F-9B5F-4E530ABC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7EE980FF-AB62-4ED5-87C9-5505C8C4F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E1DE8A-0B6B-4F60-942E-1C551B183849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5864D906-A872-4FD7-BE26-F997E09C9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041408"/>
            <a:ext cx="8739187" cy="586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0697B9-81D8-4B30-A4AC-A5447E250712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7/8</a:t>
            </a:r>
          </a:p>
        </p:txBody>
      </p:sp>
    </p:spTree>
    <p:extLst>
      <p:ext uri="{BB962C8B-B14F-4D97-AF65-F5344CB8AC3E}">
        <p14:creationId xmlns:p14="http://schemas.microsoft.com/office/powerpoint/2010/main" val="170913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2D938-7DFB-421F-B4BB-D2CCE6D6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5993667-80AC-434B-9344-9B3594C1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2BC3DA8B-FD1C-4740-A280-7C27C26A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5FD94744-49EE-47C0-909E-19D20BC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3A22DD-C888-4EA0-B232-E93FC107AB79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094C80A4-5AAD-47CF-AC7A-ECF36AD2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16" y="1103024"/>
            <a:ext cx="7014877" cy="465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6B9066-31C2-4797-B85E-9DA390FD28F6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8/8</a:t>
            </a:r>
          </a:p>
        </p:txBody>
      </p:sp>
    </p:spTree>
    <p:extLst>
      <p:ext uri="{BB962C8B-B14F-4D97-AF65-F5344CB8AC3E}">
        <p14:creationId xmlns:p14="http://schemas.microsoft.com/office/powerpoint/2010/main" val="210410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837DE-AC85-451D-A497-E6F4D577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2ADBD7A-2184-49B3-9A6F-3DC9942E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9568FE6-C3FF-4F7F-B498-AF0EB5B7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F8A96152-C064-4E7B-800B-97DD7E68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7FA39B-74D0-4BFB-B80C-52A5F4DD7C50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6D7D0A-62EC-4341-B6AD-B7098264C667}"/>
              </a:ext>
            </a:extLst>
          </p:cNvPr>
          <p:cNvSpPr txBox="1"/>
          <p:nvPr/>
        </p:nvSpPr>
        <p:spPr>
          <a:xfrm>
            <a:off x="1871392" y="1402159"/>
            <a:ext cx="81883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60+ TPS </a:t>
            </a:r>
            <a:r>
              <a:rPr lang="it-IT" sz="2400" dirty="0" err="1"/>
              <a:t>industry</a:t>
            </a:r>
            <a:r>
              <a:rPr lang="it-IT" sz="2400" dirty="0"/>
              <a:t> stakeholders </a:t>
            </a:r>
            <a:r>
              <a:rPr lang="it-IT" sz="2400" dirty="0" err="1"/>
              <a:t>were</a:t>
            </a:r>
            <a:r>
              <a:rPr lang="it-IT" sz="2400" dirty="0"/>
              <a:t> </a:t>
            </a:r>
            <a:r>
              <a:rPr lang="it-IT" sz="2400" dirty="0" err="1"/>
              <a:t>already</a:t>
            </a:r>
            <a:r>
              <a:rPr lang="it-IT" sz="2400" dirty="0"/>
              <a:t> </a:t>
            </a:r>
            <a:r>
              <a:rPr lang="it-IT" sz="2400" dirty="0" err="1"/>
              <a:t>interviewed</a:t>
            </a:r>
            <a:r>
              <a:rPr lang="it-IT" sz="2400" dirty="0"/>
              <a:t> </a:t>
            </a:r>
            <a:r>
              <a:rPr lang="it-IT" sz="2400" dirty="0" err="1"/>
              <a:t>regarding</a:t>
            </a:r>
            <a:r>
              <a:rPr lang="it-IT" sz="2400" dirty="0"/>
              <a:t> </a:t>
            </a:r>
            <a:r>
              <a:rPr lang="it-IT" sz="2400" dirty="0" err="1"/>
              <a:t>their</a:t>
            </a:r>
            <a:r>
              <a:rPr lang="it-IT" sz="2400" dirty="0"/>
              <a:t> situation and </a:t>
            </a:r>
            <a:r>
              <a:rPr lang="it-IT" sz="2400" dirty="0" err="1"/>
              <a:t>needs</a:t>
            </a:r>
            <a:r>
              <a:rPr lang="it-IT" sz="2400" dirty="0"/>
              <a:t> </a:t>
            </a:r>
            <a:r>
              <a:rPr lang="it-IT" sz="2400" dirty="0" err="1"/>
              <a:t>towards</a:t>
            </a:r>
            <a:r>
              <a:rPr lang="it-IT" sz="2400" dirty="0"/>
              <a:t> </a:t>
            </a:r>
            <a:r>
              <a:rPr lang="it-IT" sz="2400" dirty="0" err="1"/>
              <a:t>employees</a:t>
            </a:r>
            <a:r>
              <a:rPr lang="it-IT" sz="2400" dirty="0"/>
              <a:t> with an </a:t>
            </a:r>
            <a:r>
              <a:rPr lang="it-IT" sz="2400" dirty="0" err="1"/>
              <a:t>higher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 degree</a:t>
            </a:r>
          </a:p>
          <a:p>
            <a:pPr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Advanced skills </a:t>
            </a:r>
            <a:r>
              <a:rPr lang="it-IT" sz="2400" dirty="0" err="1"/>
              <a:t>showed</a:t>
            </a:r>
            <a:r>
              <a:rPr lang="it-IT" sz="2400" dirty="0"/>
              <a:t> to be </a:t>
            </a:r>
            <a:r>
              <a:rPr lang="it-IT" sz="2400" dirty="0" err="1"/>
              <a:t>already</a:t>
            </a:r>
            <a:r>
              <a:rPr lang="it-IT" sz="2400" dirty="0"/>
              <a:t> </a:t>
            </a:r>
            <a:r>
              <a:rPr lang="it-IT" sz="2400" dirty="0" err="1"/>
              <a:t>desirable</a:t>
            </a:r>
            <a:r>
              <a:rPr lang="it-IT" sz="2400" dirty="0"/>
              <a:t> (data </a:t>
            </a:r>
            <a:r>
              <a:rPr lang="it-IT" sz="2400" dirty="0" err="1"/>
              <a:t>analysis</a:t>
            </a:r>
            <a:r>
              <a:rPr lang="it-IT" sz="2400" dirty="0"/>
              <a:t>, </a:t>
            </a:r>
            <a:r>
              <a:rPr lang="it-IT" sz="2400" dirty="0" err="1"/>
              <a:t>modeling</a:t>
            </a:r>
            <a:r>
              <a:rPr lang="it-IT" sz="2400" dirty="0"/>
              <a:t> and </a:t>
            </a:r>
            <a:r>
              <a:rPr lang="it-IT" sz="2400" dirty="0" err="1"/>
              <a:t>simulation</a:t>
            </a:r>
            <a:r>
              <a:rPr lang="it-IT" sz="2400" dirty="0"/>
              <a:t>)  </a:t>
            </a:r>
            <a:r>
              <a:rPr lang="it-IT" sz="2400" dirty="0" err="1"/>
              <a:t>across</a:t>
            </a:r>
            <a:r>
              <a:rPr lang="it-IT" sz="2400" dirty="0"/>
              <a:t>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subfields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The </a:t>
            </a:r>
            <a:r>
              <a:rPr lang="it-IT" sz="2400" dirty="0" err="1"/>
              <a:t>majority</a:t>
            </a:r>
            <a:r>
              <a:rPr lang="it-IT" sz="2400" dirty="0"/>
              <a:t> of the </a:t>
            </a:r>
            <a:r>
              <a:rPr lang="it-IT" sz="2400" dirty="0" err="1"/>
              <a:t>surveyed</a:t>
            </a:r>
            <a:r>
              <a:rPr lang="it-IT" sz="2400" dirty="0"/>
              <a:t> stakeholders </a:t>
            </a:r>
            <a:r>
              <a:rPr lang="it-IT" sz="2400" dirty="0" err="1"/>
              <a:t>would</a:t>
            </a:r>
            <a:r>
              <a:rPr lang="it-IT" sz="2400" dirty="0"/>
              <a:t> be </a:t>
            </a:r>
            <a:r>
              <a:rPr lang="it-IT" sz="2400" dirty="0" err="1"/>
              <a:t>willing</a:t>
            </a:r>
            <a:r>
              <a:rPr lang="it-IT" sz="2400" dirty="0"/>
              <a:t> to </a:t>
            </a:r>
            <a:r>
              <a:rPr lang="it-IT" sz="2400" dirty="0" err="1"/>
              <a:t>accept</a:t>
            </a:r>
            <a:r>
              <a:rPr lang="it-IT" sz="2400" dirty="0"/>
              <a:t> </a:t>
            </a:r>
            <a:r>
              <a:rPr lang="it-IT" sz="2400" dirty="0" err="1"/>
              <a:t>students</a:t>
            </a:r>
            <a:r>
              <a:rPr lang="it-IT" sz="2400" dirty="0"/>
              <a:t> with </a:t>
            </a:r>
            <a:r>
              <a:rPr lang="it-IT" sz="2400" dirty="0" err="1"/>
              <a:t>advanced</a:t>
            </a:r>
            <a:r>
              <a:rPr lang="it-IT" sz="2400" dirty="0"/>
              <a:t> knowledge on TPS and </a:t>
            </a:r>
            <a:r>
              <a:rPr lang="it-IT" sz="2400" dirty="0" err="1"/>
              <a:t>too</a:t>
            </a:r>
            <a:r>
              <a:rPr lang="it-IT" sz="2400" dirty="0"/>
              <a:t> cooperate </a:t>
            </a:r>
            <a:r>
              <a:rPr lang="it-IT" sz="2400" dirty="0" err="1"/>
              <a:t>within</a:t>
            </a:r>
            <a:r>
              <a:rPr lang="it-IT" sz="2400" dirty="0"/>
              <a:t> the consortium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A1C1EE-3B96-4181-A1BF-6C634D5EA808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Conclusions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73425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>
            <a:extLst>
              <a:ext uri="{FF2B5EF4-FFF2-40B4-BE49-F238E27FC236}">
                <a16:creationId xmlns:a16="http://schemas.microsoft.com/office/drawing/2014/main" id="{BF7AE32D-2921-46A8-AE6A-A320651D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82" y="1907425"/>
            <a:ext cx="7631113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sz="5400" b="1" dirty="0"/>
              <a:t>Thanks!</a:t>
            </a:r>
          </a:p>
          <a:p>
            <a:pPr algn="ctr"/>
            <a:endParaRPr lang="it-IT" altLang="it-IT" sz="3200" b="1" dirty="0"/>
          </a:p>
          <a:p>
            <a:pPr algn="ctr"/>
            <a:r>
              <a:rPr lang="it-IT" altLang="it-IT" sz="3200" b="1" dirty="0">
                <a:hlinkClick r:id="rId2"/>
              </a:rPr>
              <a:t>www.asiaxis.eu</a:t>
            </a:r>
            <a:endParaRPr lang="it-IT" altLang="it-IT" sz="3200" b="1" dirty="0"/>
          </a:p>
          <a:p>
            <a:pPr algn="ctr"/>
            <a:endParaRPr lang="it-IT" altLang="it-IT" sz="3200" b="1" dirty="0"/>
          </a:p>
          <a:p>
            <a:pPr algn="ctr"/>
            <a:r>
              <a:rPr lang="it-IT" altLang="it-IT" sz="2000" b="1" dirty="0">
                <a:hlinkClick r:id="rId3"/>
              </a:rPr>
              <a:t>info@asiaxis.eu</a:t>
            </a:r>
            <a:endParaRPr lang="it-IT" altLang="it-IT" sz="2000" b="1" dirty="0"/>
          </a:p>
          <a:p>
            <a:pPr algn="ctr"/>
            <a:endParaRPr lang="it-IT" altLang="it-IT" sz="2000" b="1" dirty="0"/>
          </a:p>
          <a:p>
            <a:pPr algn="ctr"/>
            <a:r>
              <a:rPr lang="it-IT" altLang="it-IT" sz="2000" b="1" dirty="0">
                <a:hlinkClick r:id="rId4"/>
              </a:rPr>
              <a:t>g.comodi@staff.univpm.it</a:t>
            </a:r>
            <a:endParaRPr lang="it-IT" altLang="it-IT" b="1" dirty="0"/>
          </a:p>
          <a:p>
            <a:pPr algn="ctr"/>
            <a:endParaRPr lang="it-IT" altLang="it-IT" dirty="0"/>
          </a:p>
          <a:p>
            <a:pPr algn="ctr"/>
            <a:endParaRPr lang="it-IT" altLang="it-IT" dirty="0"/>
          </a:p>
          <a:p>
            <a:pPr algn="ctr"/>
            <a:endParaRPr lang="it-IT" altLang="it-IT" dirty="0"/>
          </a:p>
          <a:p>
            <a:pPr algn="ctr"/>
            <a:endParaRPr lang="it-IT" altLang="it-IT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6206DB0-B487-433B-8D1E-AF37361C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16884B3-5A2B-4E83-865D-13C82638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28E2F43-5CFA-46CD-81CF-1E3CA93C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Risultati immagini per sdewes logo">
            <a:extLst>
              <a:ext uri="{FF2B5EF4-FFF2-40B4-BE49-F238E27FC236}">
                <a16:creationId xmlns:a16="http://schemas.microsoft.com/office/drawing/2014/main" id="{5F99B08C-FE32-44D6-AA26-177AFEC5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42FD75-78D6-469D-BC4D-CA52FC132F50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2"/>
              </a:rPr>
              <a:t>www.asiaxis.eu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529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">
            <a:extLst>
              <a:ext uri="{FF2B5EF4-FFF2-40B4-BE49-F238E27FC236}">
                <a16:creationId xmlns:a16="http://schemas.microsoft.com/office/drawing/2014/main" id="{E1516C30-7C36-45CE-9AA4-D1FDD8F74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268" y="1146175"/>
            <a:ext cx="451643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b="1" dirty="0" err="1"/>
              <a:t>G.Comodi</a:t>
            </a:r>
            <a:endParaRPr lang="it-IT" altLang="it-IT" b="1" dirty="0"/>
          </a:p>
          <a:p>
            <a:pPr algn="ctr"/>
            <a:r>
              <a:rPr lang="en-GB" altLang="it-IT" sz="1600" dirty="0"/>
              <a:t>Department of Industrial Engineering and Mathematical Sciences</a:t>
            </a:r>
          </a:p>
          <a:p>
            <a:pPr algn="ctr"/>
            <a:r>
              <a:rPr lang="en-GB" altLang="it-IT" sz="1600" dirty="0" err="1"/>
              <a:t>Università</a:t>
            </a:r>
            <a:r>
              <a:rPr lang="en-GB" altLang="it-IT" sz="1600" dirty="0"/>
              <a:t> </a:t>
            </a:r>
            <a:r>
              <a:rPr lang="en-GB" altLang="it-IT" sz="1600" dirty="0" err="1"/>
              <a:t>Politecnica</a:t>
            </a:r>
            <a:r>
              <a:rPr lang="en-GB" altLang="it-IT" sz="1600" dirty="0"/>
              <a:t> </a:t>
            </a:r>
            <a:r>
              <a:rPr lang="en-GB" altLang="it-IT" sz="1600" dirty="0" err="1"/>
              <a:t>delle</a:t>
            </a:r>
            <a:r>
              <a:rPr lang="en-GB" altLang="it-IT" sz="1600" dirty="0"/>
              <a:t> Marche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b="1" dirty="0"/>
              <a:t> </a:t>
            </a:r>
            <a:r>
              <a:rPr lang="it-IT" altLang="it-IT" b="1" dirty="0" err="1"/>
              <a:t>L.Cioccolanti</a:t>
            </a:r>
            <a:r>
              <a:rPr lang="it-IT" altLang="it-IT" b="1" dirty="0"/>
              <a:t>, </a:t>
            </a:r>
            <a:r>
              <a:rPr lang="it-IT" altLang="it-IT" b="1" dirty="0" err="1"/>
              <a:t>F.Caresana</a:t>
            </a:r>
            <a:r>
              <a:rPr lang="it-IT" altLang="it-IT" b="1" dirty="0"/>
              <a:t>, </a:t>
            </a:r>
            <a:r>
              <a:rPr lang="it-IT" altLang="it-IT" b="1" u="sng" dirty="0" err="1"/>
              <a:t>A.Bartolini</a:t>
            </a:r>
            <a:r>
              <a:rPr lang="it-IT" altLang="it-IT" b="1" u="sng" dirty="0"/>
              <a:t> </a:t>
            </a:r>
          </a:p>
          <a:p>
            <a:pPr algn="ctr"/>
            <a:r>
              <a:rPr lang="en-GB" altLang="it-IT" sz="1600" dirty="0"/>
              <a:t> Department of Industrial Engineering and Mathematical Sciences </a:t>
            </a:r>
          </a:p>
          <a:p>
            <a:pPr algn="ctr"/>
            <a:r>
              <a:rPr lang="it-IT" altLang="it-IT" sz="1600" dirty="0"/>
              <a:t>Università Politecnica delle Marche 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b="1" dirty="0"/>
              <a:t> </a:t>
            </a:r>
            <a:r>
              <a:rPr lang="it-IT" altLang="it-IT" b="1" dirty="0" err="1"/>
              <a:t>K.Mahkamov</a:t>
            </a:r>
            <a:r>
              <a:rPr lang="it-IT" altLang="it-IT" b="1" dirty="0"/>
              <a:t> </a:t>
            </a:r>
          </a:p>
          <a:p>
            <a:pPr algn="ctr"/>
            <a:r>
              <a:rPr lang="en-GB" altLang="it-IT" sz="1600" dirty="0"/>
              <a:t>Department of Mechanical and Construction Engineering </a:t>
            </a:r>
          </a:p>
          <a:p>
            <a:pPr algn="ctr"/>
            <a:r>
              <a:rPr lang="it-IT" altLang="it-IT" sz="1600" dirty="0"/>
              <a:t>Northumbria University </a:t>
            </a:r>
          </a:p>
          <a:p>
            <a:pPr algn="ctr"/>
            <a:endParaRPr lang="it-IT" altLang="it-IT" dirty="0"/>
          </a:p>
          <a:p>
            <a:pPr algn="ctr"/>
            <a:r>
              <a:rPr lang="es-ES" altLang="it-IT" dirty="0"/>
              <a:t> </a:t>
            </a:r>
            <a:r>
              <a:rPr lang="es-ES" altLang="it-IT" b="1" dirty="0"/>
              <a:t>M. Lapuerta, J. J. Hernández </a:t>
            </a:r>
          </a:p>
          <a:p>
            <a:pPr algn="ctr"/>
            <a:r>
              <a:rPr lang="it-IT" altLang="it-IT" sz="1600" dirty="0" err="1"/>
              <a:t>Universidad</a:t>
            </a:r>
            <a:r>
              <a:rPr lang="it-IT" altLang="it-IT" sz="1600" dirty="0"/>
              <a:t> de Castilla-La Mancha </a:t>
            </a:r>
          </a:p>
          <a:p>
            <a:pPr algn="ctr"/>
            <a:endParaRPr lang="it-IT" altLang="it-IT" dirty="0"/>
          </a:p>
        </p:txBody>
      </p:sp>
      <p:sp>
        <p:nvSpPr>
          <p:cNvPr id="5" name="CasellaDiTesto 8">
            <a:extLst>
              <a:ext uri="{FF2B5EF4-FFF2-40B4-BE49-F238E27FC236}">
                <a16:creationId xmlns:a16="http://schemas.microsoft.com/office/drawing/2014/main" id="{9850A59C-FEE3-409D-A93B-0497A121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556" y="1120775"/>
            <a:ext cx="45180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altLang="it-IT" dirty="0"/>
              <a:t> </a:t>
            </a:r>
            <a:r>
              <a:rPr lang="it-IT" altLang="it-IT" b="1" dirty="0"/>
              <a:t>B. </a:t>
            </a:r>
            <a:r>
              <a:rPr lang="it-IT" altLang="it-IT" b="1" dirty="0" err="1"/>
              <a:t>Sun</a:t>
            </a:r>
            <a:r>
              <a:rPr lang="it-IT" altLang="it-IT" b="1" dirty="0"/>
              <a:t>, H. </a:t>
            </a:r>
            <a:r>
              <a:rPr lang="it-IT" altLang="it-IT" b="1" dirty="0" err="1"/>
              <a:t>Wu</a:t>
            </a:r>
            <a:r>
              <a:rPr lang="it-IT" altLang="it-IT" b="1" dirty="0"/>
              <a:t> </a:t>
            </a:r>
          </a:p>
          <a:p>
            <a:pPr algn="ctr"/>
            <a:r>
              <a:rPr lang="it-IT" altLang="it-IT" dirty="0"/>
              <a:t>Beijing Institute of Technology </a:t>
            </a:r>
            <a:endParaRPr lang="it-IT" altLang="it-IT" sz="1600" dirty="0"/>
          </a:p>
          <a:p>
            <a:pPr algn="ctr"/>
            <a:endParaRPr lang="it-IT" altLang="it-IT" b="1" dirty="0"/>
          </a:p>
          <a:p>
            <a:pPr algn="ctr"/>
            <a:r>
              <a:rPr lang="it-IT" altLang="it-IT" b="1" dirty="0"/>
              <a:t> </a:t>
            </a:r>
            <a:r>
              <a:rPr lang="it-IT" altLang="it-IT" b="1" dirty="0" err="1"/>
              <a:t>J.Zhao</a:t>
            </a:r>
            <a:r>
              <a:rPr lang="it-IT" altLang="it-IT" b="1" dirty="0"/>
              <a:t>, </a:t>
            </a:r>
            <a:r>
              <a:rPr lang="it-IT" altLang="it-IT" b="1" dirty="0" err="1"/>
              <a:t>Q.Dong</a:t>
            </a:r>
            <a:r>
              <a:rPr lang="it-IT" altLang="it-IT" b="1" dirty="0"/>
              <a:t> </a:t>
            </a:r>
          </a:p>
          <a:p>
            <a:pPr algn="ctr"/>
            <a:r>
              <a:rPr lang="it-IT" altLang="it-IT" sz="1600" dirty="0"/>
              <a:t>Harbin Engineering University 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b="1" dirty="0"/>
              <a:t> K. </a:t>
            </a:r>
            <a:r>
              <a:rPr lang="it-IT" altLang="it-IT" b="1" dirty="0" err="1"/>
              <a:t>Bekbayev</a:t>
            </a:r>
            <a:r>
              <a:rPr lang="it-IT" altLang="it-IT" b="1" dirty="0"/>
              <a:t>, </a:t>
            </a:r>
            <a:r>
              <a:rPr lang="it-IT" altLang="it-IT" b="1" dirty="0" err="1"/>
              <a:t>Z.Sagalayeva</a:t>
            </a:r>
            <a:r>
              <a:rPr lang="it-IT" altLang="it-IT" b="1" dirty="0"/>
              <a:t> </a:t>
            </a:r>
          </a:p>
          <a:p>
            <a:pPr algn="ctr"/>
            <a:r>
              <a:rPr lang="it-IT" altLang="it-IT" sz="1600" dirty="0"/>
              <a:t>S. </a:t>
            </a:r>
            <a:r>
              <a:rPr lang="it-IT" altLang="it-IT" sz="1600" dirty="0" err="1"/>
              <a:t>Seifullin</a:t>
            </a:r>
            <a:r>
              <a:rPr lang="it-IT" altLang="it-IT" sz="1600" dirty="0"/>
              <a:t> </a:t>
            </a:r>
            <a:r>
              <a:rPr lang="it-IT" altLang="it-IT" sz="1600" dirty="0" err="1"/>
              <a:t>Kazakh</a:t>
            </a:r>
            <a:r>
              <a:rPr lang="it-IT" altLang="it-IT" sz="1600" dirty="0"/>
              <a:t> Agro Technical University 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dirty="0"/>
              <a:t> </a:t>
            </a:r>
            <a:r>
              <a:rPr lang="it-IT" altLang="it-IT" b="1" dirty="0" err="1"/>
              <a:t>K.Abishev</a:t>
            </a:r>
            <a:r>
              <a:rPr lang="it-IT" altLang="it-IT" b="1" dirty="0"/>
              <a:t> </a:t>
            </a:r>
            <a:r>
              <a:rPr lang="it-IT" altLang="it-IT" b="1" dirty="0" err="1"/>
              <a:t>R.Mukanov</a:t>
            </a:r>
            <a:r>
              <a:rPr lang="it-IT" altLang="it-IT" b="1" dirty="0"/>
              <a:t> </a:t>
            </a:r>
          </a:p>
          <a:p>
            <a:pPr algn="ctr"/>
            <a:r>
              <a:rPr lang="en-GB" altLang="it-IT" sz="1600" dirty="0"/>
              <a:t>S. </a:t>
            </a:r>
            <a:r>
              <a:rPr lang="en-GB" altLang="it-IT" sz="1600" dirty="0" err="1"/>
              <a:t>Toraighyrov</a:t>
            </a:r>
            <a:r>
              <a:rPr lang="en-GB" altLang="it-IT" sz="1600" dirty="0"/>
              <a:t> Pavlodar State University 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b="1" dirty="0"/>
              <a:t> </a:t>
            </a:r>
            <a:r>
              <a:rPr lang="it-IT" altLang="it-IT" b="1" dirty="0" err="1"/>
              <a:t>V.Lazarev</a:t>
            </a:r>
            <a:r>
              <a:rPr lang="it-IT" altLang="it-IT" b="1" dirty="0"/>
              <a:t> </a:t>
            </a:r>
          </a:p>
          <a:p>
            <a:pPr algn="ctr"/>
            <a:r>
              <a:rPr lang="it-IT" altLang="it-IT" sz="1600" dirty="0"/>
              <a:t>South Ural State University </a:t>
            </a:r>
          </a:p>
          <a:p>
            <a:pPr algn="ctr"/>
            <a:endParaRPr lang="it-IT" altLang="it-IT" dirty="0"/>
          </a:p>
          <a:p>
            <a:pPr algn="ctr"/>
            <a:r>
              <a:rPr lang="it-IT" altLang="it-IT" dirty="0"/>
              <a:t> </a:t>
            </a:r>
            <a:r>
              <a:rPr lang="it-IT" altLang="it-IT" b="1" dirty="0" err="1"/>
              <a:t>L.Myagkov</a:t>
            </a:r>
            <a:r>
              <a:rPr lang="it-IT" altLang="it-IT" b="1" dirty="0"/>
              <a:t>, F. B. </a:t>
            </a:r>
            <a:r>
              <a:rPr lang="it-IT" altLang="it-IT" b="1" dirty="0" err="1"/>
              <a:t>Barchenko</a:t>
            </a:r>
            <a:r>
              <a:rPr lang="it-IT" altLang="it-IT" b="1" dirty="0"/>
              <a:t> </a:t>
            </a:r>
          </a:p>
          <a:p>
            <a:pPr algn="ctr"/>
            <a:r>
              <a:rPr lang="en-GB" altLang="it-IT" sz="1600" dirty="0"/>
              <a:t>Bauman Moscow State Technical University </a:t>
            </a:r>
            <a:endParaRPr lang="it-IT" altLang="it-IT" sz="1200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FDD2FCD6-538B-4DA5-825E-E39CFDE7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BDBEE371-DFD9-48AD-BB6D-E0AC222B6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3568BD9-C2FA-4D15-B748-902F4FE73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isultati immagini per sdewes logo">
            <a:extLst>
              <a:ext uri="{FF2B5EF4-FFF2-40B4-BE49-F238E27FC236}">
                <a16:creationId xmlns:a16="http://schemas.microsoft.com/office/drawing/2014/main" id="{0D7EA298-A906-474B-A8B7-A93B5AA43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A15A867-1E83-491F-B379-9F01E46D975D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7860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05F49FC-96FD-4E1C-8051-8A6C5733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4F1CA59-AC19-46AF-A7D6-81B8C8CC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F8BED3CB-A0D2-42D2-A1B6-BD5E0A53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Risultati immagini per sdewes logo">
            <a:extLst>
              <a:ext uri="{FF2B5EF4-FFF2-40B4-BE49-F238E27FC236}">
                <a16:creationId xmlns:a16="http://schemas.microsoft.com/office/drawing/2014/main" id="{74D76440-48A6-4A5E-9CA8-96335A42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7DFCF7-F508-4935-9EE9-7124A566E46C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296930-3CFB-4B41-94D9-31F65D69FDC3}"/>
              </a:ext>
            </a:extLst>
          </p:cNvPr>
          <p:cNvSpPr txBox="1"/>
          <p:nvPr/>
        </p:nvSpPr>
        <p:spPr>
          <a:xfrm>
            <a:off x="247650" y="1319213"/>
            <a:ext cx="8139113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3200" dirty="0" err="1"/>
              <a:t>Asiaxis</a:t>
            </a:r>
            <a:r>
              <a:rPr lang="it-IT" sz="3200" dirty="0"/>
              <a:t> </a:t>
            </a:r>
            <a:r>
              <a:rPr lang="it-IT" sz="3200" dirty="0" err="1"/>
              <a:t>at</a:t>
            </a:r>
            <a:r>
              <a:rPr lang="it-IT" sz="3200" dirty="0"/>
              <a:t> a </a:t>
            </a:r>
            <a:r>
              <a:rPr lang="it-IT" sz="3200" dirty="0" err="1"/>
              <a:t>glance</a:t>
            </a:r>
            <a:endParaRPr lang="it-IT" sz="3200" dirty="0"/>
          </a:p>
          <a:p>
            <a:pPr>
              <a:defRPr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3200" dirty="0" err="1"/>
              <a:t>Methodology</a:t>
            </a:r>
            <a:endParaRPr lang="it-IT" sz="3200" dirty="0"/>
          </a:p>
          <a:p>
            <a:pPr>
              <a:defRPr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3200" dirty="0" err="1"/>
              <a:t>Results</a:t>
            </a:r>
            <a:endParaRPr lang="it-IT" sz="3200" dirty="0"/>
          </a:p>
          <a:p>
            <a:pPr>
              <a:defRPr/>
            </a:pP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3200" dirty="0" err="1"/>
              <a:t>Conclusions</a:t>
            </a:r>
            <a:endParaRPr lang="it-IT" sz="3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864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2079E-9A80-4E09-AFF1-84CB3FA9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F46AA1-F348-4425-A537-51CA9F73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C52DD9BE-1E6D-48DE-AC29-66531CFC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E2EC905B-CCC9-4755-99CC-02D87AFF1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252EEE-1D12-49D2-9558-C762FE147C2B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CF319C-B65C-4F6E-AE8E-1ED59FF5EC53}"/>
              </a:ext>
            </a:extLst>
          </p:cNvPr>
          <p:cNvSpPr txBox="1"/>
          <p:nvPr/>
        </p:nvSpPr>
        <p:spPr>
          <a:xfrm>
            <a:off x="604838" y="1249363"/>
            <a:ext cx="79613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ASIAXIS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funded</a:t>
            </a:r>
            <a:r>
              <a:rPr lang="it-IT" sz="2400" dirty="0"/>
              <a:t> under the Erasmus+ </a:t>
            </a:r>
            <a:r>
              <a:rPr lang="it-IT" sz="2400" dirty="0" err="1"/>
              <a:t>programme</a:t>
            </a:r>
            <a:r>
              <a:rPr lang="it-IT" sz="2400" dirty="0"/>
              <a:t>,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cooperation</a:t>
            </a:r>
            <a:r>
              <a:rPr lang="it-IT" sz="2400" dirty="0"/>
              <a:t> project </a:t>
            </a:r>
            <a:r>
              <a:rPr lang="it-IT" sz="2400" dirty="0" err="1"/>
              <a:t>between</a:t>
            </a:r>
            <a:r>
              <a:rPr lang="it-IT" sz="2400" dirty="0"/>
              <a:t> EU  and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asian</a:t>
            </a:r>
            <a:r>
              <a:rPr lang="it-IT" sz="2400" dirty="0"/>
              <a:t> countries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addresses</a:t>
            </a:r>
            <a:r>
              <a:rPr lang="it-IT" sz="2400" dirty="0"/>
              <a:t> the </a:t>
            </a:r>
            <a:r>
              <a:rPr lang="it-IT" sz="2400" dirty="0" err="1"/>
              <a:t>theme</a:t>
            </a:r>
            <a:r>
              <a:rPr lang="it-IT" sz="2400" dirty="0"/>
              <a:t> of </a:t>
            </a:r>
            <a:r>
              <a:rPr lang="it-IT" sz="2400" dirty="0" err="1"/>
              <a:t>education</a:t>
            </a:r>
            <a:r>
              <a:rPr lang="it-IT" sz="2400" dirty="0"/>
              <a:t> in Thermal Power Systems (TPS) for a </a:t>
            </a:r>
            <a:r>
              <a:rPr lang="it-IT" sz="2400" dirty="0" err="1"/>
              <a:t>clean</a:t>
            </a:r>
            <a:r>
              <a:rPr lang="it-IT" sz="2400" dirty="0"/>
              <a:t> </a:t>
            </a:r>
            <a:r>
              <a:rPr lang="it-IT" sz="2400" dirty="0" err="1"/>
              <a:t>environment</a:t>
            </a:r>
            <a:r>
              <a:rPr lang="it-IT" sz="2400" dirty="0"/>
              <a:t>, </a:t>
            </a:r>
            <a:r>
              <a:rPr lang="it-IT" sz="2400" dirty="0" err="1"/>
              <a:t>specifically</a:t>
            </a:r>
            <a:r>
              <a:rPr lang="it-IT" sz="2400" dirty="0"/>
              <a:t> </a:t>
            </a:r>
            <a:r>
              <a:rPr lang="it-IT" sz="2400" dirty="0" err="1"/>
              <a:t>Internal</a:t>
            </a:r>
            <a:r>
              <a:rPr lang="it-IT" sz="2400" dirty="0"/>
              <a:t> </a:t>
            </a:r>
            <a:r>
              <a:rPr lang="it-IT" sz="2400" dirty="0" err="1"/>
              <a:t>Combustion</a:t>
            </a:r>
            <a:r>
              <a:rPr lang="it-IT" sz="2400" dirty="0"/>
              <a:t> </a:t>
            </a:r>
            <a:r>
              <a:rPr lang="it-IT" sz="2400" dirty="0" err="1"/>
              <a:t>Engines</a:t>
            </a:r>
            <a:r>
              <a:rPr lang="it-IT" sz="2400" dirty="0"/>
              <a:t> (ICE)</a:t>
            </a:r>
          </a:p>
          <a:p>
            <a:pPr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consists</a:t>
            </a:r>
            <a:r>
              <a:rPr lang="it-IT" sz="2400" dirty="0"/>
              <a:t> in a survey of the labour market and </a:t>
            </a:r>
            <a:r>
              <a:rPr lang="it-IT" sz="2400" dirty="0" err="1"/>
              <a:t>traning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 of the field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100+ </a:t>
            </a:r>
            <a:r>
              <a:rPr lang="it-IT" sz="2400" dirty="0" err="1"/>
              <a:t>identified</a:t>
            </a:r>
            <a:r>
              <a:rPr lang="it-IT" sz="2400" dirty="0"/>
              <a:t>, 60+ </a:t>
            </a:r>
            <a:r>
              <a:rPr lang="it-IT" sz="2400" dirty="0" err="1"/>
              <a:t>responded</a:t>
            </a:r>
            <a:r>
              <a:rPr lang="it-IT" sz="2400" dirty="0"/>
              <a:t> </a:t>
            </a:r>
            <a:r>
              <a:rPr lang="it-IT" sz="2400" dirty="0" err="1"/>
              <a:t>already</a:t>
            </a:r>
            <a:endParaRPr lang="it-IT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sz="2400" dirty="0" err="1"/>
              <a:t>Most</a:t>
            </a:r>
            <a:r>
              <a:rPr lang="it-IT" sz="2400" dirty="0"/>
              <a:t> of </a:t>
            </a:r>
            <a:r>
              <a:rPr lang="it-IT" sz="2400" dirty="0" err="1"/>
              <a:t>them</a:t>
            </a:r>
            <a:r>
              <a:rPr lang="it-IT" sz="2400" dirty="0"/>
              <a:t> </a:t>
            </a:r>
            <a:r>
              <a:rPr lang="it-IT" sz="2400" dirty="0" err="1"/>
              <a:t>employ</a:t>
            </a:r>
            <a:r>
              <a:rPr lang="it-IT" sz="2400" dirty="0"/>
              <a:t> 500+ people</a:t>
            </a:r>
          </a:p>
          <a:p>
            <a:pPr>
              <a:defRPr/>
            </a:pPr>
            <a:endParaRPr lang="it-IT" sz="2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DBF22E-B086-4C39-B343-84F9E49891F9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Asiaxis</a:t>
            </a:r>
            <a:r>
              <a:rPr lang="it-IT" sz="2000" b="1" dirty="0"/>
              <a:t> </a:t>
            </a:r>
            <a:r>
              <a:rPr lang="it-IT" sz="2000" b="1" dirty="0" err="1"/>
              <a:t>at</a:t>
            </a:r>
            <a:r>
              <a:rPr lang="it-IT" sz="2000" b="1" dirty="0"/>
              <a:t> a </a:t>
            </a:r>
            <a:r>
              <a:rPr lang="it-IT" sz="2000" b="1" dirty="0" err="1"/>
              <a:t>glance</a:t>
            </a:r>
            <a:r>
              <a:rPr lang="it-IT" sz="2000" b="1" dirty="0"/>
              <a:t> 1/2</a:t>
            </a:r>
          </a:p>
        </p:txBody>
      </p:sp>
    </p:spTree>
    <p:extLst>
      <p:ext uri="{BB962C8B-B14F-4D97-AF65-F5344CB8AC3E}">
        <p14:creationId xmlns:p14="http://schemas.microsoft.com/office/powerpoint/2010/main" val="276748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4D9CBE-8D77-4D91-A6EF-5F054681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142B950-E1BA-4E58-B732-DC17D073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85AE6890-EDD3-4C7E-BAF5-77D0F9AE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6288F70C-F689-4278-9B74-44BA368E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527AC9-4B19-436D-9A31-52F02968DA5B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9D91C14E-0416-4DF6-94A7-E628C26E4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1457325"/>
            <a:ext cx="779938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400" dirty="0"/>
              <a:t>The </a:t>
            </a:r>
            <a:r>
              <a:rPr lang="it-IT" altLang="it-IT" sz="2400" b="1" u="sng" dirty="0"/>
              <a:t>goals</a:t>
            </a:r>
            <a:r>
              <a:rPr lang="it-IT" altLang="it-IT" sz="2400" dirty="0"/>
              <a:t>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 err="1"/>
              <a:t>Align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quality</a:t>
            </a:r>
            <a:r>
              <a:rPr lang="it-IT" altLang="it-IT" sz="2400" dirty="0"/>
              <a:t> of TPS </a:t>
            </a:r>
            <a:r>
              <a:rPr lang="it-IT" altLang="it-IT" sz="2400" dirty="0" err="1"/>
              <a:t>related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courses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among</a:t>
            </a:r>
            <a:r>
              <a:rPr lang="it-IT" altLang="it-IT" sz="2400" dirty="0"/>
              <a:t> the partner </a:t>
            </a:r>
            <a:r>
              <a:rPr lang="it-IT" altLang="it-IT" sz="2400" dirty="0" err="1"/>
              <a:t>universities</a:t>
            </a:r>
            <a:endParaRPr lang="it-IT" alt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 err="1"/>
              <a:t>Modernize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quality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teaching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align</a:t>
            </a:r>
            <a:r>
              <a:rPr lang="it-IT" altLang="it-IT" sz="2400" dirty="0"/>
              <a:t> </a:t>
            </a:r>
            <a:r>
              <a:rPr lang="it-IT" altLang="it-IT" sz="2400" dirty="0" err="1"/>
              <a:t>it</a:t>
            </a:r>
            <a:r>
              <a:rPr lang="it-IT" altLang="it-IT" sz="2400" dirty="0"/>
              <a:t> with the </a:t>
            </a:r>
            <a:r>
              <a:rPr lang="it-IT" altLang="it-IT" sz="2400" dirty="0" err="1"/>
              <a:t>needs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industry</a:t>
            </a:r>
            <a:endParaRPr lang="it-IT" alt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 err="1"/>
              <a:t>Identify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harmonized</a:t>
            </a:r>
            <a:r>
              <a:rPr lang="it-IT" altLang="it-IT" sz="2400" dirty="0"/>
              <a:t> Program Learning </a:t>
            </a:r>
            <a:r>
              <a:rPr lang="it-IT" altLang="it-IT" sz="2400" dirty="0" err="1"/>
              <a:t>Outcomes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PLOs</a:t>
            </a:r>
            <a:r>
              <a:rPr lang="it-IT" altLang="it-IT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400" dirty="0" err="1"/>
              <a:t>Increase</a:t>
            </a:r>
            <a:r>
              <a:rPr lang="it-IT" altLang="it-IT" sz="2400" dirty="0"/>
              <a:t> the </a:t>
            </a:r>
            <a:r>
              <a:rPr lang="it-IT" altLang="it-IT" sz="2400" dirty="0" err="1"/>
              <a:t>employability</a:t>
            </a:r>
            <a:r>
              <a:rPr lang="it-IT" altLang="it-IT" sz="2400" dirty="0"/>
              <a:t> and </a:t>
            </a:r>
            <a:r>
              <a:rPr lang="it-IT" altLang="it-IT" sz="2400" dirty="0" err="1"/>
              <a:t>interchangeability</a:t>
            </a:r>
            <a:r>
              <a:rPr lang="it-IT" altLang="it-IT" sz="2400" dirty="0"/>
              <a:t> of the </a:t>
            </a:r>
            <a:r>
              <a:rPr lang="it-IT" altLang="it-IT" sz="2400" dirty="0" err="1"/>
              <a:t>graduates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across</a:t>
            </a:r>
            <a:r>
              <a:rPr lang="it-IT" altLang="it-IT" sz="2400" dirty="0"/>
              <a:t> the EU and the </a:t>
            </a:r>
            <a:r>
              <a:rPr lang="it-IT" altLang="it-IT" sz="2400" dirty="0" err="1"/>
              <a:t>other</a:t>
            </a:r>
            <a:r>
              <a:rPr lang="it-IT" altLang="it-IT" sz="2400" dirty="0"/>
              <a:t> partner countries (</a:t>
            </a:r>
            <a:r>
              <a:rPr lang="it-IT" altLang="it-IT" sz="2400" dirty="0" err="1"/>
              <a:t>also</a:t>
            </a:r>
            <a:r>
              <a:rPr lang="it-IT" altLang="it-IT" sz="2400" dirty="0"/>
              <a:t> </a:t>
            </a:r>
            <a:r>
              <a:rPr lang="it-IT" altLang="it-IT" sz="2400" dirty="0" err="1"/>
              <a:t>through</a:t>
            </a:r>
            <a:r>
              <a:rPr lang="it-IT" altLang="it-IT" sz="2400" dirty="0"/>
              <a:t> internship/</a:t>
            </a:r>
            <a:r>
              <a:rPr lang="it-IT" altLang="it-IT" sz="2400" dirty="0" err="1"/>
              <a:t>exchange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programmes</a:t>
            </a:r>
            <a:r>
              <a:rPr lang="it-IT" altLang="it-IT" sz="2400" dirty="0"/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BEB0F4-BA05-431E-B342-B345F0AD1959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Asiaxis</a:t>
            </a:r>
            <a:r>
              <a:rPr lang="it-IT" sz="2000" b="1" dirty="0"/>
              <a:t> </a:t>
            </a:r>
            <a:r>
              <a:rPr lang="it-IT" sz="2000" b="1" dirty="0" err="1"/>
              <a:t>at</a:t>
            </a:r>
            <a:r>
              <a:rPr lang="it-IT" sz="2000" b="1" dirty="0"/>
              <a:t> a </a:t>
            </a:r>
            <a:r>
              <a:rPr lang="it-IT" sz="2000" b="1" dirty="0" err="1"/>
              <a:t>glance</a:t>
            </a:r>
            <a:r>
              <a:rPr lang="it-IT" sz="2000" b="1" dirty="0"/>
              <a:t> 2/2</a:t>
            </a:r>
          </a:p>
        </p:txBody>
      </p:sp>
    </p:spTree>
    <p:extLst>
      <p:ext uri="{BB962C8B-B14F-4D97-AF65-F5344CB8AC3E}">
        <p14:creationId xmlns:p14="http://schemas.microsoft.com/office/powerpoint/2010/main" val="35124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739999-F164-4D66-B3A4-48FFA39BA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91BD1E3-7E9C-4C14-B0FB-853CA26B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41A45047-EFC9-4DBA-8353-877E0E3AC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9F6A4794-6083-4D6E-BA52-75AC9213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737C8B-F35A-4B87-A2F6-68C30699EA9F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6"/>
              </a:rPr>
              <a:t>www.asiaxis.eu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5D5417-B296-4B39-AA8A-0661A3BD1164}"/>
              </a:ext>
            </a:extLst>
          </p:cNvPr>
          <p:cNvSpPr txBox="1"/>
          <p:nvPr/>
        </p:nvSpPr>
        <p:spPr>
          <a:xfrm>
            <a:off x="393700" y="1787525"/>
            <a:ext cx="81565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The Bologna </a:t>
            </a:r>
            <a:r>
              <a:rPr lang="it-IT" sz="2400" dirty="0" err="1"/>
              <a:t>process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aimed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harmonizing</a:t>
            </a:r>
            <a:r>
              <a:rPr lang="it-IT" sz="2400" dirty="0"/>
              <a:t> </a:t>
            </a:r>
            <a:r>
              <a:rPr lang="it-IT" sz="2400" dirty="0" err="1"/>
              <a:t>higher</a:t>
            </a:r>
            <a:r>
              <a:rPr lang="it-IT" sz="2400" dirty="0"/>
              <a:t> </a:t>
            </a:r>
            <a:r>
              <a:rPr lang="it-IT" sz="2400" dirty="0" err="1"/>
              <a:t>education</a:t>
            </a:r>
            <a:r>
              <a:rPr lang="it-IT" sz="2400" dirty="0"/>
              <a:t> systems </a:t>
            </a:r>
            <a:r>
              <a:rPr lang="it-IT" sz="2400" dirty="0" err="1"/>
              <a:t>withtin</a:t>
            </a:r>
            <a:r>
              <a:rPr lang="it-IT" sz="2400" dirty="0"/>
              <a:t> the EU</a:t>
            </a:r>
          </a:p>
          <a:p>
            <a:pPr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One of </a:t>
            </a:r>
            <a:r>
              <a:rPr lang="it-IT" sz="2400" dirty="0" err="1"/>
              <a:t>its</a:t>
            </a:r>
            <a:r>
              <a:rPr lang="it-IT" sz="2400" dirty="0"/>
              <a:t> </a:t>
            </a:r>
            <a:r>
              <a:rPr lang="it-IT" sz="2400" dirty="0" err="1"/>
              <a:t>pillars</a:t>
            </a:r>
            <a:r>
              <a:rPr lang="it-IT" sz="2400" dirty="0"/>
              <a:t> </a:t>
            </a:r>
            <a:r>
              <a:rPr lang="it-IT" sz="2400" dirty="0" err="1"/>
              <a:t>states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the learning </a:t>
            </a:r>
            <a:r>
              <a:rPr lang="it-IT" sz="2400" dirty="0" err="1"/>
              <a:t>outcomes</a:t>
            </a:r>
            <a:r>
              <a:rPr lang="it-IT" sz="2400" dirty="0"/>
              <a:t> are to be </a:t>
            </a:r>
            <a:r>
              <a:rPr lang="it-IT" sz="2400" dirty="0" err="1"/>
              <a:t>determined</a:t>
            </a:r>
            <a:r>
              <a:rPr lang="it-IT" sz="2400" dirty="0"/>
              <a:t> by </a:t>
            </a:r>
            <a:r>
              <a:rPr lang="it-IT" sz="2400" dirty="0" err="1"/>
              <a:t>also</a:t>
            </a:r>
            <a:r>
              <a:rPr lang="it-IT" sz="2400" dirty="0"/>
              <a:t> consulting </a:t>
            </a:r>
            <a:r>
              <a:rPr lang="it-IT" sz="2400" dirty="0" err="1"/>
              <a:t>relevant</a:t>
            </a:r>
            <a:r>
              <a:rPr lang="it-IT" sz="2400" dirty="0"/>
              <a:t> stakeholders </a:t>
            </a:r>
            <a:r>
              <a:rPr lang="it-IT" sz="2400" dirty="0" err="1"/>
              <a:t>within</a:t>
            </a:r>
            <a:r>
              <a:rPr lang="it-IT" sz="2400" dirty="0"/>
              <a:t> the </a:t>
            </a:r>
            <a:r>
              <a:rPr lang="it-IT" sz="2400" dirty="0" err="1"/>
              <a:t>specific</a:t>
            </a:r>
            <a:r>
              <a:rPr lang="it-IT" sz="2400" dirty="0"/>
              <a:t> </a:t>
            </a:r>
            <a:r>
              <a:rPr lang="it-IT" sz="2400" dirty="0" err="1"/>
              <a:t>sector</a:t>
            </a: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In ASIAXIS the survey </a:t>
            </a:r>
            <a:r>
              <a:rPr lang="it-IT" sz="2400" dirty="0" err="1"/>
              <a:t>was</a:t>
            </a:r>
            <a:r>
              <a:rPr lang="it-IT" sz="2400" dirty="0"/>
              <a:t> </a:t>
            </a:r>
            <a:r>
              <a:rPr lang="it-IT" sz="2400" dirty="0" err="1"/>
              <a:t>thus</a:t>
            </a:r>
            <a:r>
              <a:rPr lang="it-IT" sz="2400" dirty="0"/>
              <a:t> </a:t>
            </a:r>
            <a:r>
              <a:rPr lang="it-IT" sz="2400" dirty="0" err="1"/>
              <a:t>divided</a:t>
            </a:r>
            <a:r>
              <a:rPr lang="it-IT" sz="2400" dirty="0"/>
              <a:t> in 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main</a:t>
            </a:r>
            <a:r>
              <a:rPr lang="it-IT" sz="2400" dirty="0"/>
              <a:t> </a:t>
            </a:r>
            <a:r>
              <a:rPr lang="it-IT" sz="2400" dirty="0" err="1"/>
              <a:t>sections</a:t>
            </a:r>
            <a:r>
              <a:rPr lang="it-IT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sz="2400" dirty="0" err="1"/>
              <a:t>Stakeholder’s</a:t>
            </a:r>
            <a:r>
              <a:rPr lang="it-IT" sz="2400" dirty="0"/>
              <a:t> market and </a:t>
            </a:r>
            <a:r>
              <a:rPr lang="it-IT" sz="2400" dirty="0" err="1"/>
              <a:t>employees</a:t>
            </a:r>
            <a:r>
              <a:rPr lang="it-IT" sz="2400" dirty="0"/>
              <a:t> </a:t>
            </a:r>
            <a:r>
              <a:rPr lang="it-IT" sz="2400" dirty="0" err="1"/>
              <a:t>characteristics</a:t>
            </a:r>
            <a:endParaRPr lang="it-IT" sz="2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sz="2400" dirty="0" err="1"/>
              <a:t>Stakeholder’s</a:t>
            </a:r>
            <a:r>
              <a:rPr lang="it-IT" sz="2400" dirty="0"/>
              <a:t> </a:t>
            </a:r>
            <a:r>
              <a:rPr lang="it-IT" sz="2400" dirty="0" err="1"/>
              <a:t>attitude</a:t>
            </a:r>
            <a:r>
              <a:rPr lang="it-IT" sz="2400" dirty="0"/>
              <a:t> </a:t>
            </a:r>
            <a:r>
              <a:rPr lang="it-IT" sz="2400" dirty="0" err="1"/>
              <a:t>towards</a:t>
            </a:r>
            <a:r>
              <a:rPr lang="it-IT" sz="2400" dirty="0"/>
              <a:t> the labour market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Engagement of the stakeholder </a:t>
            </a:r>
            <a:r>
              <a:rPr lang="it-IT" sz="2400" dirty="0" err="1"/>
              <a:t>within</a:t>
            </a:r>
            <a:r>
              <a:rPr lang="it-IT" sz="2400" dirty="0"/>
              <a:t> the consortium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30CEED-361B-41DD-8AA1-5BE4338332F3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Methodology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5183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1B8A34-198F-44F4-96D7-DEA42785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5D8A46-2424-4A59-AE20-4B4D606E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2FE0885-F9A2-41A8-A92B-908A3B88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93AEE4FA-B787-4AFA-AB3E-B12B369C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C73D5C-2E36-4D21-83AF-FBADDBC0BAAF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9" name="Immagine 1">
            <a:extLst>
              <a:ext uri="{FF2B5EF4-FFF2-40B4-BE49-F238E27FC236}">
                <a16:creationId xmlns:a16="http://schemas.microsoft.com/office/drawing/2014/main" id="{CF1EC7B3-6723-483B-8051-00EF35EC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02" y="1258633"/>
            <a:ext cx="8070195" cy="532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56A2FA-2CB6-4BF2-8F4B-01039F058746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1/8</a:t>
            </a:r>
          </a:p>
        </p:txBody>
      </p:sp>
    </p:spTree>
    <p:extLst>
      <p:ext uri="{BB962C8B-B14F-4D97-AF65-F5344CB8AC3E}">
        <p14:creationId xmlns:p14="http://schemas.microsoft.com/office/powerpoint/2010/main" val="56099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E060A7-CBC0-4889-9B01-55AB3CC1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AC64415-1AAD-4412-B725-B3CEDB5A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CD807994-884D-49C0-8863-69B01FAE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1F6EB7CE-8114-424E-A954-8D1DC2BC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3C2FC3-D325-47AB-AEDA-1CC38CA09133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BE9113EF-F9DB-4228-B047-4FEF84A6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88490"/>
            <a:ext cx="5573059" cy="35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788485ED-3187-4539-B63E-E0E855AE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53" y="1288489"/>
            <a:ext cx="5626848" cy="359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20C5C90-0A67-4FED-BE95-8851191B4728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2/8</a:t>
            </a:r>
          </a:p>
        </p:txBody>
      </p:sp>
    </p:spTree>
    <p:extLst>
      <p:ext uri="{BB962C8B-B14F-4D97-AF65-F5344CB8AC3E}">
        <p14:creationId xmlns:p14="http://schemas.microsoft.com/office/powerpoint/2010/main" val="117176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4030A-CD5F-44F5-9EA8-F80D0CA3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28101" r="63573" b="60318"/>
          <a:stretch>
            <a:fillRect/>
          </a:stretch>
        </p:blipFill>
        <p:spPr bwMode="auto">
          <a:xfrm>
            <a:off x="250720" y="210227"/>
            <a:ext cx="2270807" cy="4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C35D5D-622E-4340-87A9-6FDC742E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78" y="128359"/>
            <a:ext cx="2540756" cy="6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3882549-025A-4105-99EB-7C499577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5306" r="4021" b="12535"/>
          <a:stretch>
            <a:fillRect/>
          </a:stretch>
        </p:blipFill>
        <p:spPr bwMode="auto">
          <a:xfrm>
            <a:off x="9537469" y="171400"/>
            <a:ext cx="2467044" cy="6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isultati immagini per sdewes logo">
            <a:extLst>
              <a:ext uri="{FF2B5EF4-FFF2-40B4-BE49-F238E27FC236}">
                <a16:creationId xmlns:a16="http://schemas.microsoft.com/office/drawing/2014/main" id="{E1C905D7-4242-462C-B20F-F9FF9920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12" y="5785658"/>
            <a:ext cx="1152066" cy="9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FB355A-0766-42AF-89B5-FB7FB5D53EF0}"/>
              </a:ext>
            </a:extLst>
          </p:cNvPr>
          <p:cNvSpPr txBox="1"/>
          <p:nvPr/>
        </p:nvSpPr>
        <p:spPr>
          <a:xfrm>
            <a:off x="4860090" y="685421"/>
            <a:ext cx="221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hlinkClick r:id="rId7"/>
              </a:rPr>
              <a:t>www.asiaxis.eu</a:t>
            </a:r>
            <a:endParaRPr lang="it-IT" sz="1400" dirty="0"/>
          </a:p>
        </p:txBody>
      </p:sp>
      <p:pic>
        <p:nvPicPr>
          <p:cNvPr id="7" name="Immagine 3">
            <a:extLst>
              <a:ext uri="{FF2B5EF4-FFF2-40B4-BE49-F238E27FC236}">
                <a16:creationId xmlns:a16="http://schemas.microsoft.com/office/drawing/2014/main" id="{D0AEDAED-0E52-44F8-9208-EC17A097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81" y="1081138"/>
            <a:ext cx="8478837" cy="56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2F7E98-539E-4CDD-96CE-4F223BD5204A}"/>
              </a:ext>
            </a:extLst>
          </p:cNvPr>
          <p:cNvSpPr txBox="1"/>
          <p:nvPr/>
        </p:nvSpPr>
        <p:spPr>
          <a:xfrm>
            <a:off x="92422" y="6155765"/>
            <a:ext cx="375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Results</a:t>
            </a:r>
            <a:r>
              <a:rPr lang="it-IT" sz="2000" b="1" dirty="0"/>
              <a:t> 3/8</a:t>
            </a:r>
          </a:p>
        </p:txBody>
      </p:sp>
    </p:spTree>
    <p:extLst>
      <p:ext uri="{BB962C8B-B14F-4D97-AF65-F5344CB8AC3E}">
        <p14:creationId xmlns:p14="http://schemas.microsoft.com/office/powerpoint/2010/main" val="2204442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673</Words>
  <Application>Microsoft Office PowerPoint</Application>
  <PresentationFormat>Widescreen</PresentationFormat>
  <Paragraphs>123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Analysis of the labour market and training needs in the field of Thermal Power Systems (TPS) for cleaner environment: evidences from the ASIAXIS Erasmus+ Project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NAME  Lecture number: lecture title</dc:title>
  <dc:creator>Luca Cioccolanti</dc:creator>
  <cp:lastModifiedBy>Andrea Bartolini</cp:lastModifiedBy>
  <cp:revision>10</cp:revision>
  <dcterms:created xsi:type="dcterms:W3CDTF">2019-07-04T23:04:08Z</dcterms:created>
  <dcterms:modified xsi:type="dcterms:W3CDTF">2019-10-02T12:05:32Z</dcterms:modified>
</cp:coreProperties>
</file>